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8F5405-627B-4A89-BA98-CF8EF959CB61}" v="65" dt="2025-08-03T23:56:45.0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4660"/>
  </p:normalViewPr>
  <p:slideViewPr>
    <p:cSldViewPr snapToGrid="0">
      <p:cViewPr varScale="1">
        <p:scale>
          <a:sx n="58" d="100"/>
          <a:sy n="58" d="100"/>
        </p:scale>
        <p:origin x="51" y="6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6B2A7E-F83F-4E7A-9707-7D8A9B693325}" type="doc">
      <dgm:prSet loTypeId="urn:microsoft.com/office/officeart/2005/8/layout/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B991914-C475-4958-883F-767A72B9D8DD}">
      <dgm:prSet/>
      <dgm:spPr/>
      <dgm:t>
        <a:bodyPr/>
        <a:lstStyle/>
        <a:p>
          <a:r>
            <a:rPr lang="en-US"/>
            <a:t>IoT + Embedded systems can enable </a:t>
          </a:r>
          <a:r>
            <a:rPr lang="en-US" b="1"/>
            <a:t>smart monitoring</a:t>
          </a:r>
          <a:endParaRPr lang="en-US"/>
        </a:p>
      </dgm:t>
    </dgm:pt>
    <dgm:pt modelId="{2019F6DC-AA19-405F-A476-6BF2A0E7756F}" type="parTrans" cxnId="{59E1DE16-0E0E-4F41-9394-52538878E574}">
      <dgm:prSet/>
      <dgm:spPr/>
      <dgm:t>
        <a:bodyPr/>
        <a:lstStyle/>
        <a:p>
          <a:endParaRPr lang="en-US"/>
        </a:p>
      </dgm:t>
    </dgm:pt>
    <dgm:pt modelId="{F512031C-8C2A-48F0-AE05-866A26755AF1}" type="sibTrans" cxnId="{59E1DE16-0E0E-4F41-9394-52538878E574}">
      <dgm:prSet/>
      <dgm:spPr/>
      <dgm:t>
        <a:bodyPr/>
        <a:lstStyle/>
        <a:p>
          <a:endParaRPr lang="en-US"/>
        </a:p>
      </dgm:t>
    </dgm:pt>
    <dgm:pt modelId="{031F7464-B32C-4372-874A-F7304C6C933E}">
      <dgm:prSet/>
      <dgm:spPr/>
      <dgm:t>
        <a:bodyPr/>
        <a:lstStyle/>
        <a:p>
          <a:r>
            <a:rPr lang="en-US"/>
            <a:t>Affordable, privacy-preserving, real-time solution</a:t>
          </a:r>
        </a:p>
      </dgm:t>
    </dgm:pt>
    <dgm:pt modelId="{1025BC37-1107-41D2-A9F7-227B5AC7BC5D}" type="parTrans" cxnId="{BBF8BF27-916E-4F49-9569-DF329482B6BB}">
      <dgm:prSet/>
      <dgm:spPr/>
      <dgm:t>
        <a:bodyPr/>
        <a:lstStyle/>
        <a:p>
          <a:endParaRPr lang="en-US"/>
        </a:p>
      </dgm:t>
    </dgm:pt>
    <dgm:pt modelId="{147BC1CE-FD13-45B5-8628-D412BEC2B763}" type="sibTrans" cxnId="{BBF8BF27-916E-4F49-9569-DF329482B6BB}">
      <dgm:prSet/>
      <dgm:spPr/>
      <dgm:t>
        <a:bodyPr/>
        <a:lstStyle/>
        <a:p>
          <a:endParaRPr lang="en-US"/>
        </a:p>
      </dgm:t>
    </dgm:pt>
    <dgm:pt modelId="{BF35D4F5-FA3F-438A-9F0F-441E1D803278}">
      <dgm:prSet/>
      <dgm:spPr/>
      <dgm:t>
        <a:bodyPr/>
        <a:lstStyle/>
        <a:p>
          <a:r>
            <a:rPr lang="en-US"/>
            <a:t>Supports </a:t>
          </a:r>
          <a:r>
            <a:rPr lang="en-US" b="1"/>
            <a:t>energy savings</a:t>
          </a:r>
          <a:r>
            <a:rPr lang="en-US"/>
            <a:t> and </a:t>
          </a:r>
          <a:r>
            <a:rPr lang="en-US" b="1"/>
            <a:t>automation</a:t>
          </a:r>
          <a:endParaRPr lang="en-US"/>
        </a:p>
      </dgm:t>
    </dgm:pt>
    <dgm:pt modelId="{92D41E5E-022F-44BE-BE2B-5F2BBC399949}" type="parTrans" cxnId="{F0AA9FB2-63F9-4080-B4CB-E7726973E6A4}">
      <dgm:prSet/>
      <dgm:spPr/>
      <dgm:t>
        <a:bodyPr/>
        <a:lstStyle/>
        <a:p>
          <a:endParaRPr lang="en-US"/>
        </a:p>
      </dgm:t>
    </dgm:pt>
    <dgm:pt modelId="{E75E9BF4-ADD4-4C66-9C0B-6FEAB4F7F8B3}" type="sibTrans" cxnId="{F0AA9FB2-63F9-4080-B4CB-E7726973E6A4}">
      <dgm:prSet/>
      <dgm:spPr/>
      <dgm:t>
        <a:bodyPr/>
        <a:lstStyle/>
        <a:p>
          <a:endParaRPr lang="en-US"/>
        </a:p>
      </dgm:t>
    </dgm:pt>
    <dgm:pt modelId="{ADF22124-EF3F-466E-B77E-3CB95CA3D9BC}" type="pres">
      <dgm:prSet presAssocID="{376B2A7E-F83F-4E7A-9707-7D8A9B693325}" presName="diagram" presStyleCnt="0">
        <dgm:presLayoutVars>
          <dgm:dir/>
          <dgm:resizeHandles val="exact"/>
        </dgm:presLayoutVars>
      </dgm:prSet>
      <dgm:spPr/>
    </dgm:pt>
    <dgm:pt modelId="{92E04065-74A0-48C5-ADA0-29DF2B0C7DE3}" type="pres">
      <dgm:prSet presAssocID="{4B991914-C475-4958-883F-767A72B9D8DD}" presName="node" presStyleLbl="node1" presStyleIdx="0" presStyleCnt="3">
        <dgm:presLayoutVars>
          <dgm:bulletEnabled val="1"/>
        </dgm:presLayoutVars>
      </dgm:prSet>
      <dgm:spPr/>
    </dgm:pt>
    <dgm:pt modelId="{2378B55C-981A-43EE-B940-09A8D0A67DCC}" type="pres">
      <dgm:prSet presAssocID="{F512031C-8C2A-48F0-AE05-866A26755AF1}" presName="sibTrans" presStyleLbl="sibTrans2D1" presStyleIdx="0" presStyleCnt="2"/>
      <dgm:spPr/>
    </dgm:pt>
    <dgm:pt modelId="{E53E4E0E-8BCC-4765-9A65-D4421E0662C9}" type="pres">
      <dgm:prSet presAssocID="{F512031C-8C2A-48F0-AE05-866A26755AF1}" presName="connectorText" presStyleLbl="sibTrans2D1" presStyleIdx="0" presStyleCnt="2"/>
      <dgm:spPr/>
    </dgm:pt>
    <dgm:pt modelId="{56FD73F5-3D18-4BE3-A6C2-77055C3847AE}" type="pres">
      <dgm:prSet presAssocID="{031F7464-B32C-4372-874A-F7304C6C933E}" presName="node" presStyleLbl="node1" presStyleIdx="1" presStyleCnt="3">
        <dgm:presLayoutVars>
          <dgm:bulletEnabled val="1"/>
        </dgm:presLayoutVars>
      </dgm:prSet>
      <dgm:spPr/>
    </dgm:pt>
    <dgm:pt modelId="{BA0FCFE9-023B-4CDD-BC50-C14A40D87618}" type="pres">
      <dgm:prSet presAssocID="{147BC1CE-FD13-45B5-8628-D412BEC2B763}" presName="sibTrans" presStyleLbl="sibTrans2D1" presStyleIdx="1" presStyleCnt="2"/>
      <dgm:spPr/>
    </dgm:pt>
    <dgm:pt modelId="{4840C2C8-04BC-4B05-B173-C0D4F59AB24D}" type="pres">
      <dgm:prSet presAssocID="{147BC1CE-FD13-45B5-8628-D412BEC2B763}" presName="connectorText" presStyleLbl="sibTrans2D1" presStyleIdx="1" presStyleCnt="2"/>
      <dgm:spPr/>
    </dgm:pt>
    <dgm:pt modelId="{A4B76A69-5275-4D49-9B64-3834F542CEAD}" type="pres">
      <dgm:prSet presAssocID="{BF35D4F5-FA3F-438A-9F0F-441E1D803278}" presName="node" presStyleLbl="node1" presStyleIdx="2" presStyleCnt="3">
        <dgm:presLayoutVars>
          <dgm:bulletEnabled val="1"/>
        </dgm:presLayoutVars>
      </dgm:prSet>
      <dgm:spPr/>
    </dgm:pt>
  </dgm:ptLst>
  <dgm:cxnLst>
    <dgm:cxn modelId="{7EB89112-33F1-401D-BF28-2F56BC4F7973}" type="presOf" srcId="{147BC1CE-FD13-45B5-8628-D412BEC2B763}" destId="{BA0FCFE9-023B-4CDD-BC50-C14A40D87618}" srcOrd="0" destOrd="0" presId="urn:microsoft.com/office/officeart/2005/8/layout/process5"/>
    <dgm:cxn modelId="{59E1DE16-0E0E-4F41-9394-52538878E574}" srcId="{376B2A7E-F83F-4E7A-9707-7D8A9B693325}" destId="{4B991914-C475-4958-883F-767A72B9D8DD}" srcOrd="0" destOrd="0" parTransId="{2019F6DC-AA19-405F-A476-6BF2A0E7756F}" sibTransId="{F512031C-8C2A-48F0-AE05-866A26755AF1}"/>
    <dgm:cxn modelId="{3FF74918-4D9F-46C4-A9A9-080D7FF6174C}" type="presOf" srcId="{376B2A7E-F83F-4E7A-9707-7D8A9B693325}" destId="{ADF22124-EF3F-466E-B77E-3CB95CA3D9BC}" srcOrd="0" destOrd="0" presId="urn:microsoft.com/office/officeart/2005/8/layout/process5"/>
    <dgm:cxn modelId="{BBF8BF27-916E-4F49-9569-DF329482B6BB}" srcId="{376B2A7E-F83F-4E7A-9707-7D8A9B693325}" destId="{031F7464-B32C-4372-874A-F7304C6C933E}" srcOrd="1" destOrd="0" parTransId="{1025BC37-1107-41D2-A9F7-227B5AC7BC5D}" sibTransId="{147BC1CE-FD13-45B5-8628-D412BEC2B763}"/>
    <dgm:cxn modelId="{5E82BE6B-BC43-4FA8-B77F-4AC83A679DA3}" type="presOf" srcId="{4B991914-C475-4958-883F-767A72B9D8DD}" destId="{92E04065-74A0-48C5-ADA0-29DF2B0C7DE3}" srcOrd="0" destOrd="0" presId="urn:microsoft.com/office/officeart/2005/8/layout/process5"/>
    <dgm:cxn modelId="{71E6DAA1-FBCA-4AF7-A7AC-C382243BE35D}" type="presOf" srcId="{F512031C-8C2A-48F0-AE05-866A26755AF1}" destId="{E53E4E0E-8BCC-4765-9A65-D4421E0662C9}" srcOrd="1" destOrd="0" presId="urn:microsoft.com/office/officeart/2005/8/layout/process5"/>
    <dgm:cxn modelId="{4A98EAAC-7A0C-4055-9B93-FA284C3E13D6}" type="presOf" srcId="{147BC1CE-FD13-45B5-8628-D412BEC2B763}" destId="{4840C2C8-04BC-4B05-B173-C0D4F59AB24D}" srcOrd="1" destOrd="0" presId="urn:microsoft.com/office/officeart/2005/8/layout/process5"/>
    <dgm:cxn modelId="{90C4ADB0-B070-4D9B-B10F-2C6A12200A3E}" type="presOf" srcId="{BF35D4F5-FA3F-438A-9F0F-441E1D803278}" destId="{A4B76A69-5275-4D49-9B64-3834F542CEAD}" srcOrd="0" destOrd="0" presId="urn:microsoft.com/office/officeart/2005/8/layout/process5"/>
    <dgm:cxn modelId="{F0AA9FB2-63F9-4080-B4CB-E7726973E6A4}" srcId="{376B2A7E-F83F-4E7A-9707-7D8A9B693325}" destId="{BF35D4F5-FA3F-438A-9F0F-441E1D803278}" srcOrd="2" destOrd="0" parTransId="{92D41E5E-022F-44BE-BE2B-5F2BBC399949}" sibTransId="{E75E9BF4-ADD4-4C66-9C0B-6FEAB4F7F8B3}"/>
    <dgm:cxn modelId="{C6DC6CC9-80EF-4AC2-9875-C5A4F49A2401}" type="presOf" srcId="{031F7464-B32C-4372-874A-F7304C6C933E}" destId="{56FD73F5-3D18-4BE3-A6C2-77055C3847AE}" srcOrd="0" destOrd="0" presId="urn:microsoft.com/office/officeart/2005/8/layout/process5"/>
    <dgm:cxn modelId="{3C5334D8-30C1-459D-BF6E-A27501641FED}" type="presOf" srcId="{F512031C-8C2A-48F0-AE05-866A26755AF1}" destId="{2378B55C-981A-43EE-B940-09A8D0A67DCC}" srcOrd="0" destOrd="0" presId="urn:microsoft.com/office/officeart/2005/8/layout/process5"/>
    <dgm:cxn modelId="{ECE85439-3BEB-4BAE-8A5A-A7EE9B373BA9}" type="presParOf" srcId="{ADF22124-EF3F-466E-B77E-3CB95CA3D9BC}" destId="{92E04065-74A0-48C5-ADA0-29DF2B0C7DE3}" srcOrd="0" destOrd="0" presId="urn:microsoft.com/office/officeart/2005/8/layout/process5"/>
    <dgm:cxn modelId="{B8DA7445-BEDF-4847-AB8D-EE1E95C96F79}" type="presParOf" srcId="{ADF22124-EF3F-466E-B77E-3CB95CA3D9BC}" destId="{2378B55C-981A-43EE-B940-09A8D0A67DCC}" srcOrd="1" destOrd="0" presId="urn:microsoft.com/office/officeart/2005/8/layout/process5"/>
    <dgm:cxn modelId="{86F6B923-C24E-4550-862E-06325578808E}" type="presParOf" srcId="{2378B55C-981A-43EE-B940-09A8D0A67DCC}" destId="{E53E4E0E-8BCC-4765-9A65-D4421E0662C9}" srcOrd="0" destOrd="0" presId="urn:microsoft.com/office/officeart/2005/8/layout/process5"/>
    <dgm:cxn modelId="{449BE190-3116-4DE0-A023-D495A9A486A0}" type="presParOf" srcId="{ADF22124-EF3F-466E-B77E-3CB95CA3D9BC}" destId="{56FD73F5-3D18-4BE3-A6C2-77055C3847AE}" srcOrd="2" destOrd="0" presId="urn:microsoft.com/office/officeart/2005/8/layout/process5"/>
    <dgm:cxn modelId="{00A727F3-3D23-4CC7-8AE9-D8E47EB09150}" type="presParOf" srcId="{ADF22124-EF3F-466E-B77E-3CB95CA3D9BC}" destId="{BA0FCFE9-023B-4CDD-BC50-C14A40D87618}" srcOrd="3" destOrd="0" presId="urn:microsoft.com/office/officeart/2005/8/layout/process5"/>
    <dgm:cxn modelId="{F8BFC736-923A-4E4B-A532-F63464A46C98}" type="presParOf" srcId="{BA0FCFE9-023B-4CDD-BC50-C14A40D87618}" destId="{4840C2C8-04BC-4B05-B173-C0D4F59AB24D}" srcOrd="0" destOrd="0" presId="urn:microsoft.com/office/officeart/2005/8/layout/process5"/>
    <dgm:cxn modelId="{ABA7B658-5032-419E-B800-BE8145F8FEC1}" type="presParOf" srcId="{ADF22124-EF3F-466E-B77E-3CB95CA3D9BC}" destId="{A4B76A69-5275-4D49-9B64-3834F542CEAD}" srcOrd="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E04065-74A0-48C5-ADA0-29DF2B0C7DE3}">
      <dsp:nvSpPr>
        <dsp:cNvPr id="0" name=""/>
        <dsp:cNvSpPr/>
      </dsp:nvSpPr>
      <dsp:spPr>
        <a:xfrm>
          <a:off x="1743286" y="2887"/>
          <a:ext cx="2554816" cy="153288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IoT + Embedded systems can enable </a:t>
          </a:r>
          <a:r>
            <a:rPr lang="en-US" sz="2300" b="1" kern="1200"/>
            <a:t>smart monitoring</a:t>
          </a:r>
          <a:endParaRPr lang="en-US" sz="2300" kern="1200"/>
        </a:p>
      </dsp:txBody>
      <dsp:txXfrm>
        <a:off x="1788183" y="47784"/>
        <a:ext cx="2465022" cy="1443095"/>
      </dsp:txXfrm>
    </dsp:sp>
    <dsp:sp modelId="{2378B55C-981A-43EE-B940-09A8D0A67DCC}">
      <dsp:nvSpPr>
        <dsp:cNvPr id="0" name=""/>
        <dsp:cNvSpPr/>
      </dsp:nvSpPr>
      <dsp:spPr>
        <a:xfrm>
          <a:off x="4522927" y="452535"/>
          <a:ext cx="541621" cy="6335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522927" y="579254"/>
        <a:ext cx="379135" cy="380156"/>
      </dsp:txXfrm>
    </dsp:sp>
    <dsp:sp modelId="{56FD73F5-3D18-4BE3-A6C2-77055C3847AE}">
      <dsp:nvSpPr>
        <dsp:cNvPr id="0" name=""/>
        <dsp:cNvSpPr/>
      </dsp:nvSpPr>
      <dsp:spPr>
        <a:xfrm>
          <a:off x="5320029" y="2887"/>
          <a:ext cx="2554816" cy="153288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Affordable, privacy-preserving, real-time solution</a:t>
          </a:r>
        </a:p>
      </dsp:txBody>
      <dsp:txXfrm>
        <a:off x="5364926" y="47784"/>
        <a:ext cx="2465022" cy="1443095"/>
      </dsp:txXfrm>
    </dsp:sp>
    <dsp:sp modelId="{BA0FCFE9-023B-4CDD-BC50-C14A40D87618}">
      <dsp:nvSpPr>
        <dsp:cNvPr id="0" name=""/>
        <dsp:cNvSpPr/>
      </dsp:nvSpPr>
      <dsp:spPr>
        <a:xfrm rot="5400000">
          <a:off x="6326627" y="1714614"/>
          <a:ext cx="541621" cy="6335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-5400000">
        <a:off x="6407360" y="1760600"/>
        <a:ext cx="380156" cy="379135"/>
      </dsp:txXfrm>
    </dsp:sp>
    <dsp:sp modelId="{A4B76A69-5275-4D49-9B64-3834F542CEAD}">
      <dsp:nvSpPr>
        <dsp:cNvPr id="0" name=""/>
        <dsp:cNvSpPr/>
      </dsp:nvSpPr>
      <dsp:spPr>
        <a:xfrm>
          <a:off x="5320029" y="2557704"/>
          <a:ext cx="2554816" cy="153288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Supports </a:t>
          </a:r>
          <a:r>
            <a:rPr lang="en-US" sz="2300" b="1" kern="1200"/>
            <a:t>energy savings</a:t>
          </a:r>
          <a:r>
            <a:rPr lang="en-US" sz="2300" kern="1200"/>
            <a:t> and </a:t>
          </a:r>
          <a:r>
            <a:rPr lang="en-US" sz="2300" b="1" kern="1200"/>
            <a:t>automation</a:t>
          </a:r>
          <a:endParaRPr lang="en-US" sz="2300" kern="1200"/>
        </a:p>
      </dsp:txBody>
      <dsp:txXfrm>
        <a:off x="5364926" y="2602601"/>
        <a:ext cx="2465022" cy="1443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500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63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626551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527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83566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9333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417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410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042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275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68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045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381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987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935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104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58040-72C2-4DB2-8FA8-2E9533259FAC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03998AA-4B87-49D8-B9B1-E908E9F90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122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C63FE-C131-1E71-C692-65D035A1F2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Design and Implementation of a Microcontroller-Based Smart Sensor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55972F-442A-0D18-9FCB-92D0174F50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Course: Undergraduate Advanced Research Experience</a:t>
            </a:r>
          </a:p>
          <a:p>
            <a:r>
              <a:rPr lang="en-US" dirty="0"/>
              <a:t>Instructor: Dr. Jeong</a:t>
            </a:r>
          </a:p>
          <a:p>
            <a:r>
              <a:rPr lang="en-US" dirty="0"/>
              <a:t>By: Christopher Martin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79F0A1B-A218-5077-5FEE-81A3AE543A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8777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84"/>
    </mc:Choice>
    <mc:Fallback xmlns="">
      <p:transition spd="slow" advTm="174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2CD21-BBB9-8A9F-2073-75862DA45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5F4C2-5600-76D2-60BE-F34B70634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tested for movement detection</a:t>
            </a:r>
          </a:p>
          <a:p>
            <a:r>
              <a:rPr lang="en-US" dirty="0"/>
              <a:t>Stillness detection accuracy: ±1 cm tolerance</a:t>
            </a:r>
          </a:p>
          <a:p>
            <a:r>
              <a:rPr lang="en-US" dirty="0"/>
              <a:t>Firebase logs verified</a:t>
            </a:r>
          </a:p>
          <a:p>
            <a:r>
              <a:rPr lang="en-US" dirty="0"/>
              <a:t>Dashboard updated every 2 seconds</a:t>
            </a:r>
          </a:p>
        </p:txBody>
      </p:sp>
    </p:spTree>
    <p:extLst>
      <p:ext uri="{BB962C8B-B14F-4D97-AF65-F5344CB8AC3E}">
        <p14:creationId xmlns:p14="http://schemas.microsoft.com/office/powerpoint/2010/main" val="80795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7E087-CC90-62A4-9A68-D293BDC3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294C6-D96D-7D58-B0B5-F000B7E7E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ESP32 wireless nodes</a:t>
            </a:r>
          </a:p>
          <a:p>
            <a:r>
              <a:rPr lang="en-US" dirty="0"/>
              <a:t>Implement MQTT for scalability</a:t>
            </a:r>
          </a:p>
          <a:p>
            <a:r>
              <a:rPr lang="en-US" dirty="0"/>
              <a:t>Historical trend analysis on dashboard</a:t>
            </a:r>
          </a:p>
          <a:p>
            <a:r>
              <a:rPr lang="en-US" dirty="0"/>
              <a:t>Mobile app integration</a:t>
            </a:r>
          </a:p>
        </p:txBody>
      </p:sp>
    </p:spTree>
    <p:extLst>
      <p:ext uri="{BB962C8B-B14F-4D97-AF65-F5344CB8AC3E}">
        <p14:creationId xmlns:p14="http://schemas.microsoft.com/office/powerpoint/2010/main" val="2816678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827F21-CF14-AE82-F86B-782A5DA19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r>
              <a:rPr lang="en-US"/>
              <a:t>Conclusion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7E4E6E0-4BD2-A13B-9194-D49C72A4C5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295396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5323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32BD4-167C-35F3-DF07-B007B93ED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03CBD-8381-FFED-57DC-ED85DDB12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Detect occupancy and location using ultrasonic sensors</a:t>
            </a:r>
          </a:p>
          <a:p>
            <a:r>
              <a:rPr lang="en-US" dirty="0"/>
              <a:t>Support energy efficiency, automation, and smart homes</a:t>
            </a:r>
          </a:p>
          <a:p>
            <a:r>
              <a:rPr lang="en-US" dirty="0"/>
              <a:t>Phases: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Phase 1: Single-node detection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Phase 2: Multi-sensor wireless monitoring (Wi-Fi + Firebase)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2A96B01-F7DB-1A7C-A413-5131CCAE6A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87471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08"/>
    </mc:Choice>
    <mc:Fallback xmlns="">
      <p:transition spd="slow" advTm="27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EDFD-7850-8226-B922-24D94DD0D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D5600-C4EF-48EA-6C69-984FDE853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Energy waste from lights/HVAC left on</a:t>
            </a:r>
          </a:p>
          <a:p>
            <a:r>
              <a:rPr lang="en-US" dirty="0"/>
              <a:t>Need for non-invasive, privacy-safe monitoring</a:t>
            </a:r>
          </a:p>
          <a:p>
            <a:r>
              <a:rPr lang="en-US" dirty="0"/>
              <a:t>Applications: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Smart homes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Healthcare monitoring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Energy optimization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05CECDD-DD4B-0EE2-F5E0-D70BDB4336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3800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936"/>
    </mc:Choice>
    <mc:Fallback xmlns="">
      <p:transition spd="slow" advTm="29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A122C-B63A-898F-AA8C-BA6E7A9A1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Architecture</a:t>
            </a:r>
          </a:p>
        </p:txBody>
      </p:sp>
      <p:pic>
        <p:nvPicPr>
          <p:cNvPr id="6" name="Content Placeholder 5" descr="A diagram of a computer system&#10;&#10;AI-generated content may be incorrect.">
            <a:extLst>
              <a:ext uri="{FF2B5EF4-FFF2-40B4-BE49-F238E27FC236}">
                <a16:creationId xmlns:a16="http://schemas.microsoft.com/office/drawing/2014/main" id="{275C659F-9820-C45B-E50F-BC8C929A1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943110" y="2160588"/>
            <a:ext cx="4065817" cy="388143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016B3A2-B0F3-01D5-8FCA-5EB2F99308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6199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39"/>
    </mc:Choice>
    <mc:Fallback xmlns="">
      <p:transition spd="slow" advTm="32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7B6C44-F4F7-7341-525C-92870D080D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ACBDB-2F39-207D-AC52-1F5AB41DB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CD70F-DE73-1A57-65EB-709E93496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Arduino Uno</a:t>
            </a:r>
          </a:p>
          <a:p>
            <a:r>
              <a:rPr lang="en-US" dirty="0"/>
              <a:t>3 × Ultrasonic Sensors (HC-SR04)</a:t>
            </a:r>
          </a:p>
          <a:p>
            <a:r>
              <a:rPr lang="en-US" dirty="0"/>
              <a:t>I2C LCD Display</a:t>
            </a:r>
          </a:p>
          <a:p>
            <a:r>
              <a:rPr lang="en-US" dirty="0"/>
              <a:t>Breadboard, jumper wires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C5E02A2-68C9-76F8-C0FC-0F41E78BD8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5" name="Picture 4" descr="A diagram of a circuit board&#10;&#10;AI-generated content may be incorrect.">
            <a:extLst>
              <a:ext uri="{FF2B5EF4-FFF2-40B4-BE49-F238E27FC236}">
                <a16:creationId xmlns:a16="http://schemas.microsoft.com/office/drawing/2014/main" id="{B4C249D6-3B64-2328-C96E-0988ECF90A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65" t="30931" r="11202" b="17738"/>
          <a:stretch>
            <a:fillRect/>
          </a:stretch>
        </p:blipFill>
        <p:spPr bwMode="auto">
          <a:xfrm>
            <a:off x="3582925" y="4097714"/>
            <a:ext cx="4611370" cy="1943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62375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89"/>
    </mc:Choice>
    <mc:Fallback xmlns="">
      <p:transition spd="slow" advTm="19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A233B-2EF2-0207-8C54-B41659EA9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58696-FC67-A049-A896-C37F3A9E3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&amp;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878EE-8DD9-C57C-AA24-8C765B868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Arduino IDE (Sensor reading + LCD + Serial JSON)</a:t>
            </a:r>
          </a:p>
          <a:p>
            <a:r>
              <a:rPr lang="en-US" dirty="0"/>
              <a:t>Python (Serial, Flask, Firebase, SMTP email)</a:t>
            </a:r>
          </a:p>
          <a:p>
            <a:r>
              <a:rPr lang="en-US" dirty="0"/>
              <a:t>Firebase Realtime Database (Cloud storage)</a:t>
            </a:r>
          </a:p>
          <a:p>
            <a:r>
              <a:rPr lang="en-US" dirty="0"/>
              <a:t>Chart.js + HTML Dashboard for real-time visualization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3824444-4FCD-C8C3-38B1-DC71B1A856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0520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88"/>
    </mc:Choice>
    <mc:Fallback xmlns="">
      <p:transition spd="slow" advTm="19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2CED84-CBE6-4352-00C5-F67638C5E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C4AAE-0522-A0F3-A0BC-E484D4248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D1117-E9C9-F990-3BED-1BF1BA38C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Location </a:t>
            </a:r>
            <a:r>
              <a:rPr lang="en-US" dirty="0" err="1"/>
              <a:t>Estimation:“Front</a:t>
            </a:r>
            <a:r>
              <a:rPr lang="en-US" dirty="0"/>
              <a:t> Left”, “Back Center” on LCD</a:t>
            </a:r>
          </a:p>
          <a:p>
            <a:r>
              <a:rPr lang="en-US" dirty="0" err="1"/>
              <a:t>Alerts:Stillness</a:t>
            </a:r>
            <a:r>
              <a:rPr lang="en-US" dirty="0"/>
              <a:t> &gt; 1 min → </a:t>
            </a:r>
            <a:r>
              <a:rPr lang="en-US" dirty="0" err="1"/>
              <a:t>EmailObject</a:t>
            </a:r>
            <a:r>
              <a:rPr lang="en-US" dirty="0"/>
              <a:t> very close (&lt;10 cm) → Email</a:t>
            </a:r>
          </a:p>
          <a:p>
            <a:r>
              <a:rPr lang="en-US" dirty="0"/>
              <a:t>Data </a:t>
            </a:r>
            <a:r>
              <a:rPr lang="en-US" dirty="0" err="1"/>
              <a:t>Visualization:Live</a:t>
            </a:r>
            <a:r>
              <a:rPr lang="en-US" dirty="0"/>
              <a:t> dashboard with charts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1EE1748-8490-97C0-3620-3FF8734769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3694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29"/>
    </mc:Choice>
    <mc:Fallback xmlns="">
      <p:transition spd="slow" advTm="25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CE53A2-18C1-33A0-7C3C-31B0AF97F5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1E06F-C5B2-BB31-99D5-4560A9F52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F3C34-192F-DD5F-A38B-19BC4EF22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Reads 3 ultrasonic sensors</a:t>
            </a:r>
          </a:p>
          <a:p>
            <a:r>
              <a:rPr lang="en-US" dirty="0"/>
              <a:t>Displays location on LCD</a:t>
            </a:r>
          </a:p>
          <a:p>
            <a:r>
              <a:rPr lang="en-US" dirty="0"/>
              <a:t>Sends JSON data over Serial</a:t>
            </a:r>
          </a:p>
          <a:p>
            <a:pPr marL="0" indent="0">
              <a:buNone/>
            </a:pPr>
            <a:r>
              <a:rPr lang="en-US" dirty="0"/>
              <a:t>Example JSON: </a:t>
            </a:r>
          </a:p>
          <a:p>
            <a:pPr marL="0" indent="0">
              <a:buNone/>
            </a:pPr>
            <a:r>
              <a:rPr lang="en-US" dirty="0"/>
              <a:t>{"S1": 123, "S2": 145, "S3": 134}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8810C56-7145-C957-6B8C-4E7BFD3DEB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1698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29"/>
    </mc:Choice>
    <mc:Fallback xmlns="">
      <p:transition spd="slow" advTm="26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32F4F-6AA4-49F2-0B50-839392C2F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1CF51-6973-B16E-D3FF-BD1B596D5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Serial → Firebase → Dashboard</a:t>
            </a:r>
          </a:p>
          <a:p>
            <a:r>
              <a:rPr lang="en-US" dirty="0"/>
              <a:t>Email alerts using </a:t>
            </a:r>
            <a:r>
              <a:rPr lang="en-US" dirty="0" err="1"/>
              <a:t>Mailtrap</a:t>
            </a:r>
            <a:r>
              <a:rPr lang="en-US" dirty="0"/>
              <a:t> SMTP</a:t>
            </a:r>
          </a:p>
          <a:p>
            <a:r>
              <a:rPr lang="en-US" dirty="0"/>
              <a:t>Flask for real-time chart:</a:t>
            </a:r>
          </a:p>
        </p:txBody>
      </p:sp>
      <p:pic>
        <p:nvPicPr>
          <p:cNvPr id="5" name="Picture 4" descr="A graph with lines and numbers&#10;&#10;AI-generated content may be incorrect.">
            <a:extLst>
              <a:ext uri="{FF2B5EF4-FFF2-40B4-BE49-F238E27FC236}">
                <a16:creationId xmlns:a16="http://schemas.microsoft.com/office/drawing/2014/main" id="{1FDD6FA4-596D-9C2A-072A-89B84C7F3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6137" y="2906713"/>
            <a:ext cx="5486400" cy="327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58224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189</TotalTime>
  <Words>293</Words>
  <Application>Microsoft Office PowerPoint</Application>
  <PresentationFormat>Widescreen</PresentationFormat>
  <Paragraphs>56</Paragraphs>
  <Slides>12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Trebuchet MS</vt:lpstr>
      <vt:lpstr>Wingdings</vt:lpstr>
      <vt:lpstr>Wingdings 3</vt:lpstr>
      <vt:lpstr>Facet</vt:lpstr>
      <vt:lpstr>Design and Implementation of a Microcontroller-Based Smart Sensor System</vt:lpstr>
      <vt:lpstr>Project Overview</vt:lpstr>
      <vt:lpstr>Motivation</vt:lpstr>
      <vt:lpstr>System Architecture</vt:lpstr>
      <vt:lpstr>Hardware Components</vt:lpstr>
      <vt:lpstr>Software &amp; Tools</vt:lpstr>
      <vt:lpstr>Key Features</vt:lpstr>
      <vt:lpstr>Arduino Implementation</vt:lpstr>
      <vt:lpstr>Python Integration</vt:lpstr>
      <vt:lpstr>Results</vt:lpstr>
      <vt:lpstr>Future Improvements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 Martin</dc:creator>
  <cp:lastModifiedBy>Christopher Martin</cp:lastModifiedBy>
  <cp:revision>2</cp:revision>
  <dcterms:created xsi:type="dcterms:W3CDTF">2025-07-28T13:00:41Z</dcterms:created>
  <dcterms:modified xsi:type="dcterms:W3CDTF">2025-08-03T23:57:40Z</dcterms:modified>
</cp:coreProperties>
</file>

<file path=docProps/thumbnail.jpeg>
</file>